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sldIdLst>
    <p:sldId id="304" r:id="rId5"/>
    <p:sldId id="301" r:id="rId6"/>
    <p:sldId id="316" r:id="rId7"/>
    <p:sldId id="305" r:id="rId8"/>
    <p:sldId id="287" r:id="rId9"/>
    <p:sldId id="306" r:id="rId10"/>
    <p:sldId id="307" r:id="rId11"/>
    <p:sldId id="308" r:id="rId12"/>
    <p:sldId id="309" r:id="rId13"/>
    <p:sldId id="303" r:id="rId14"/>
    <p:sldId id="310" r:id="rId15"/>
    <p:sldId id="311" r:id="rId16"/>
    <p:sldId id="312" r:id="rId17"/>
    <p:sldId id="313" r:id="rId18"/>
    <p:sldId id="314" r:id="rId19"/>
    <p:sldId id="315" r:id="rId20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04"/>
            <p14:sldId id="301"/>
            <p14:sldId id="316"/>
            <p14:sldId id="305"/>
            <p14:sldId id="287"/>
            <p14:sldId id="306"/>
            <p14:sldId id="307"/>
            <p14:sldId id="308"/>
            <p14:sldId id="309"/>
            <p14:sldId id="303"/>
            <p14:sldId id="310"/>
            <p14:sldId id="311"/>
            <p14:sldId id="312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16EA6-045E-4CC2-A0C5-15916B9342CD}" v="2" dt="2021-02-15T10:23:45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3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15-02-2021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bls.g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44FFA17-E140-45B3-823A-4703171E0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87"/>
          <a:stretch/>
        </p:blipFill>
        <p:spPr>
          <a:xfrm>
            <a:off x="3617953" y="1110099"/>
            <a:ext cx="7502470" cy="50621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 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Move your cursor to “Subjects” and select “Earning by industry”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654" y="2171700"/>
            <a:ext cx="2094783" cy="4572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rgbClr val="294071"/>
                </a:solidFill>
                <a:hlinkClick r:id="rId3"/>
              </a:rPr>
              <a:t>bls.gov</a:t>
            </a:r>
            <a:endParaRPr lang="en-IN" dirty="0">
              <a:solidFill>
                <a:srgbClr val="29407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 flipV="1">
            <a:off x="4051728" y="1270686"/>
            <a:ext cx="19812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828506" y="1403230"/>
            <a:ext cx="1223222" cy="80657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Rectangle 13"/>
          <p:cNvSpPr/>
          <p:nvPr/>
        </p:nvSpPr>
        <p:spPr>
          <a:xfrm flipV="1">
            <a:off x="4015558" y="4146157"/>
            <a:ext cx="1447800" cy="1905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>
            <a:cxnSpLocks/>
            <a:stCxn id="21" idx="0"/>
            <a:endCxn id="14" idx="2"/>
          </p:cNvCxnSpPr>
          <p:nvPr/>
        </p:nvCxnSpPr>
        <p:spPr>
          <a:xfrm>
            <a:off x="4730225" y="2283413"/>
            <a:ext cx="9233" cy="186274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1" name="Rectangle 20"/>
          <p:cNvSpPr/>
          <p:nvPr/>
        </p:nvSpPr>
        <p:spPr>
          <a:xfrm flipV="1">
            <a:off x="4387325" y="2054813"/>
            <a:ext cx="6858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2490787" y="2285998"/>
            <a:ext cx="1866900" cy="94988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386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8BF4B5-8E11-4D42-BEC6-40F888224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6" r="49421" b="5806"/>
          <a:stretch/>
        </p:blipFill>
        <p:spPr>
          <a:xfrm>
            <a:off x="3481387" y="1143000"/>
            <a:ext cx="7162800" cy="54202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The monthly average hourly earnings values are displayed in a table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Data can be downloaded in excel format by clicking “xlsx”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 flipV="1">
            <a:off x="4243387" y="4343400"/>
            <a:ext cx="5334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871787" y="4114800"/>
            <a:ext cx="137160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9650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AF5A9C6-9790-4F08-9DBB-D4F9B7B1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187" y="3124200"/>
            <a:ext cx="7315200" cy="26209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800" b="1" dirty="0"/>
              <a:t>Example 2: </a:t>
            </a:r>
            <a:r>
              <a:rPr lang="en-US" sz="2800" dirty="0"/>
              <a:t>Worker wages in a service industry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185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A0CA45-86D2-4DEC-875F-BC2E8E8D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0" r="1789" b="31554"/>
          <a:stretch/>
        </p:blipFill>
        <p:spPr>
          <a:xfrm>
            <a:off x="3328987" y="1447800"/>
            <a:ext cx="8949699" cy="448350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“60 Professional and business services”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(or “43 Transportation and warehousing” for logistics-type services)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“Next form”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719387" y="3200400"/>
            <a:ext cx="685800" cy="11675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3405187" y="4267200"/>
            <a:ext cx="1873208" cy="2015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>
            <a:off x="2566987" y="4495800"/>
            <a:ext cx="838200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43185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6768D-2C12-40EA-8095-1A819FFAB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15"/>
          <a:stretch/>
        </p:blipFill>
        <p:spPr>
          <a:xfrm>
            <a:off x="3491426" y="1453978"/>
            <a:ext cx="8067161" cy="42610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“08 Average hourly earnings of production and nonsupervisory employees”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“Next form”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185987" y="3429000"/>
            <a:ext cx="1404198" cy="952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3590185" y="4267200"/>
            <a:ext cx="4234602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>
            <a:off x="2490787" y="4495800"/>
            <a:ext cx="1066800" cy="76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75688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76A96-46CE-4F89-A3FB-AC50E130D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" t="2418" r="1639" b="31632"/>
          <a:stretch/>
        </p:blipFill>
        <p:spPr>
          <a:xfrm>
            <a:off x="3451122" y="1238864"/>
            <a:ext cx="8927691" cy="45228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the industry of interest. For example “Custom computer programming services”.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Note: the last 6 digits refer to the NAICS code of the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“Next form”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643187" y="3200400"/>
            <a:ext cx="828593" cy="876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3471780" y="3962400"/>
            <a:ext cx="4234602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>
            <a:off x="2525186" y="4464172"/>
            <a:ext cx="929218" cy="10782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88089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68D14-CE5B-4893-98B4-2F1DE29C9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2" r="1689" b="21308"/>
          <a:stretch/>
        </p:blipFill>
        <p:spPr>
          <a:xfrm>
            <a:off x="3410044" y="1248697"/>
            <a:ext cx="8958937" cy="52209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“Retrieve data”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>
            <a:off x="2719387" y="3352800"/>
            <a:ext cx="838200" cy="27177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72275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0C069A-9212-4CD0-9758-A68F3E6D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63" r="41599" b="5806"/>
          <a:stretch/>
        </p:blipFill>
        <p:spPr>
          <a:xfrm>
            <a:off x="3633787" y="1143000"/>
            <a:ext cx="6629400" cy="54102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The monthly average hourly earnings values are displayed in a table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Data can be downloaded in excel format by clicking “xlsx”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 flipV="1">
            <a:off x="4167187" y="4267200"/>
            <a:ext cx="5334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" name="Straight Arrow Connector 8"/>
          <p:cNvCxnSpPr>
            <a:cxnSpLocks/>
            <a:endCxn id="7" idx="1"/>
          </p:cNvCxnSpPr>
          <p:nvPr/>
        </p:nvCxnSpPr>
        <p:spPr>
          <a:xfrm>
            <a:off x="2719387" y="3962400"/>
            <a:ext cx="1447800" cy="457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63000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192CA-E8AD-4373-B565-D52B45CBD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5" t="8459" r="15309" b="26738"/>
          <a:stretch/>
        </p:blipFill>
        <p:spPr>
          <a:xfrm>
            <a:off x="3405187" y="1371600"/>
            <a:ext cx="847540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</a:t>
            </a:r>
            <a:r>
              <a:rPr lang="en-US" i="1" dirty="0">
                <a:solidFill>
                  <a:schemeClr val="bg1"/>
                </a:solidFill>
              </a:rPr>
              <a:t>CES Data</a:t>
            </a: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</a:t>
            </a:r>
            <a:r>
              <a:rPr lang="en-US" i="1" dirty="0">
                <a:solidFill>
                  <a:schemeClr val="bg1"/>
                </a:solidFill>
              </a:rPr>
              <a:t>Databases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 flipV="1">
            <a:off x="5767387" y="3505200"/>
            <a:ext cx="7620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338387" y="2286000"/>
            <a:ext cx="4267200" cy="1028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6605587" y="3124200"/>
            <a:ext cx="9144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14587" y="3429000"/>
            <a:ext cx="3352800" cy="228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DF01DD-0CE3-408D-86B4-A932B0F50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2" t="8889" r="15228" b="34911"/>
          <a:stretch/>
        </p:blipFill>
        <p:spPr>
          <a:xfrm>
            <a:off x="3405187" y="1371600"/>
            <a:ext cx="85344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Under CES National Databases, select </a:t>
            </a:r>
            <a:r>
              <a:rPr lang="en-US" i="1" dirty="0">
                <a:solidFill>
                  <a:schemeClr val="bg1"/>
                </a:solidFill>
              </a:rPr>
              <a:t>Multi Screen</a:t>
            </a: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 flipV="1">
            <a:off x="7367587" y="4267200"/>
            <a:ext cx="609600" cy="8382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566987" y="2590800"/>
            <a:ext cx="990600" cy="14859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3557587" y="3886200"/>
            <a:ext cx="22860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3C73F9-BBD4-4475-96CF-71D139FA8430}"/>
              </a:ext>
            </a:extLst>
          </p:cNvPr>
          <p:cNvCxnSpPr>
            <a:cxnSpLocks/>
            <a:stCxn id="18" idx="3"/>
            <a:endCxn id="14" idx="2"/>
          </p:cNvCxnSpPr>
          <p:nvPr/>
        </p:nvCxnSpPr>
        <p:spPr>
          <a:xfrm>
            <a:off x="5843587" y="4076700"/>
            <a:ext cx="1828800" cy="190500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85683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38F36-B4E9-486A-8B6F-9673D7DE8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3598917" y="1447800"/>
            <a:ext cx="7502470" cy="480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Choose “Seasonally Adjusted”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“Next form”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338387" y="2667000"/>
            <a:ext cx="1676400" cy="77832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4014787" y="3352800"/>
            <a:ext cx="990600" cy="18505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 flipV="1">
            <a:off x="2719387" y="3657600"/>
            <a:ext cx="914400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914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AF5A9C6-9790-4F08-9DBB-D4F9B7B1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187" y="3124200"/>
            <a:ext cx="7315200" cy="26209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800" b="1" dirty="0"/>
              <a:t>Example 1: </a:t>
            </a:r>
            <a:r>
              <a:rPr lang="en-US" sz="2800" dirty="0"/>
              <a:t>Production worker wages in a manufacturing industry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234CC-FA9D-460F-980D-D2008E89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756"/>
          <a:stretch/>
        </p:blipFill>
        <p:spPr>
          <a:xfrm>
            <a:off x="3518856" y="1453978"/>
            <a:ext cx="8115931" cy="4337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“31 Durable Goods”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“Next form”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490787" y="2667000"/>
            <a:ext cx="1143000" cy="1333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3633787" y="3886200"/>
            <a:ext cx="9906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>
            <a:off x="2643187" y="3733800"/>
            <a:ext cx="990600" cy="838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18886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90A3B-0F9F-4B8E-8C2B-EBB60A9F7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757"/>
          <a:stretch/>
        </p:blipFill>
        <p:spPr>
          <a:xfrm>
            <a:off x="3595056" y="1453978"/>
            <a:ext cx="8115931" cy="43372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“08 Average hourly earnings of production and nonsupervisory employees”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“Next form”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185987" y="3124200"/>
            <a:ext cx="1480398" cy="1257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3666385" y="4267200"/>
            <a:ext cx="4234602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 flipV="1">
            <a:off x="2566987" y="4648200"/>
            <a:ext cx="1143000" cy="76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98471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7BCD4E-EA07-4D53-AD28-0BDE6393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757"/>
          <a:stretch/>
        </p:blipFill>
        <p:spPr>
          <a:xfrm>
            <a:off x="3671256" y="1453978"/>
            <a:ext cx="8115931" cy="4337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the industry of interest. For example “31332322 Sheet metal work”.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Note: the last 6 digits refer to the NAICS code of the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“Next form”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  <a:endCxn id="18" idx="1"/>
          </p:cNvCxnSpPr>
          <p:nvPr/>
        </p:nvCxnSpPr>
        <p:spPr>
          <a:xfrm>
            <a:off x="2643187" y="3352800"/>
            <a:ext cx="1099398" cy="762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3742585" y="4038600"/>
            <a:ext cx="3701202" cy="152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 flipV="1">
            <a:off x="2490787" y="4648200"/>
            <a:ext cx="1295400" cy="76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82660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159E8-6732-4A36-8ED2-D7D474145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" t="1845" r="1793" b="30198"/>
          <a:stretch/>
        </p:blipFill>
        <p:spPr>
          <a:xfrm>
            <a:off x="3567419" y="1435508"/>
            <a:ext cx="7914968" cy="4660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“Retrieve data”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USA</a:t>
            </a:r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>
            <a:off x="2719387" y="3352800"/>
            <a:ext cx="914400" cy="2590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773356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9A625-7050-40F8-800D-FEF5ACE5F780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58ae008-966b-4bff-8a7d-37abbecab933"/>
    <ds:schemaRef ds:uri="ff8bcfcb-4344-44cf-9f08-daa529b9a53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5DB633-273C-4D68-BA7B-6135E4405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F7A29B-7524-4537-93CD-F640F158E5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Custom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</vt:lpstr>
      <vt:lpstr>Wingdings</vt:lpstr>
      <vt:lpstr>Wingdings 2</vt:lpstr>
      <vt:lpstr>Concourse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  <vt:lpstr>Procedure to obtain Labor Cost Index data for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2021-02-15T10:42:56Z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